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61" r:id="rId4"/>
    <p:sldId id="264" r:id="rId5"/>
    <p:sldId id="259" r:id="rId6"/>
    <p:sldId id="262" r:id="rId7"/>
    <p:sldId id="268" r:id="rId8"/>
    <p:sldId id="271" r:id="rId9"/>
    <p:sldId id="270" r:id="rId10"/>
    <p:sldId id="260" r:id="rId11"/>
    <p:sldId id="263" r:id="rId12"/>
    <p:sldId id="273" r:id="rId13"/>
    <p:sldId id="266" r:id="rId14"/>
    <p:sldId id="276" r:id="rId15"/>
    <p:sldId id="257" r:id="rId16"/>
    <p:sldId id="275" r:id="rId17"/>
    <p:sldId id="267" r:id="rId18"/>
    <p:sldId id="274" r:id="rId19"/>
    <p:sldId id="265" r:id="rId20"/>
    <p:sldId id="272" r:id="rId21"/>
    <p:sldId id="269"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84F306FE-9723-4335-A63D-32C7B66EBBE0}" type="datetimeFigureOut">
              <a:rPr lang="en-US" smtClean="0"/>
              <a:t>10/13/2011</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8BC1A5D7-2598-403A-BF72-896509427E5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F306FE-9723-4335-A63D-32C7B66EBBE0}"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C1A5D7-2598-403A-BF72-896509427E5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F306FE-9723-4335-A63D-32C7B66EBBE0}"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C1A5D7-2598-403A-BF72-896509427E5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F306FE-9723-4335-A63D-32C7B66EBBE0}"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C1A5D7-2598-403A-BF72-896509427E5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F306FE-9723-4335-A63D-32C7B66EBBE0}"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C1A5D7-2598-403A-BF72-896509427E5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84F306FE-9723-4335-A63D-32C7B66EBBE0}" type="datetimeFigureOut">
              <a:rPr lang="en-US" smtClean="0"/>
              <a:t>10/13/2011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C1A5D7-2598-403A-BF72-896509427E52}" type="slidenum">
              <a:rPr lang="en-US" smtClean="0"/>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84F306FE-9723-4335-A63D-32C7B66EBBE0}" type="datetimeFigureOut">
              <a:rPr lang="en-US" smtClean="0"/>
              <a:t>10/13/2011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C1A5D7-2598-403A-BF72-896509427E52}" type="slidenum">
              <a:rPr lang="en-US" smtClean="0"/>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4F306FE-9723-4335-A63D-32C7B66EBBE0}" type="datetimeFigureOut">
              <a:rPr lang="en-US" smtClean="0"/>
              <a:t>10/13/2011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C1A5D7-2598-403A-BF72-896509427E5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F306FE-9723-4335-A63D-32C7B66EBBE0}" type="datetimeFigureOut">
              <a:rPr lang="en-US" smtClean="0"/>
              <a:t>10/13/2011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C1A5D7-2598-403A-BF72-896509427E5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84F306FE-9723-4335-A63D-32C7B66EBBE0}" type="datetimeFigureOut">
              <a:rPr lang="en-US" smtClean="0"/>
              <a:t>10/13/2011</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a:p>
        </p:txBody>
      </p:sp>
      <p:sp>
        <p:nvSpPr>
          <p:cNvPr id="7" name="Slide Number Placeholder 6"/>
          <p:cNvSpPr>
            <a:spLocks noGrp="1"/>
          </p:cNvSpPr>
          <p:nvPr>
            <p:ph type="sldNum" sz="quarter" idx="12"/>
          </p:nvPr>
        </p:nvSpPr>
        <p:spPr>
          <a:xfrm rot="60000">
            <a:off x="7557313" y="5896961"/>
            <a:ext cx="554023" cy="365125"/>
          </a:xfrm>
        </p:spPr>
        <p:txBody>
          <a:bodyPr/>
          <a:lstStyle/>
          <a:p>
            <a:fld id="{8BC1A5D7-2598-403A-BF72-896509427E5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84F306FE-9723-4335-A63D-32C7B66EBBE0}" type="datetimeFigureOut">
              <a:rPr lang="en-US" smtClean="0"/>
              <a:t>10/13/2011</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a:p>
        </p:txBody>
      </p:sp>
      <p:sp>
        <p:nvSpPr>
          <p:cNvPr id="7" name="Slide Number Placeholder 6"/>
          <p:cNvSpPr>
            <a:spLocks noGrp="1"/>
          </p:cNvSpPr>
          <p:nvPr>
            <p:ph type="sldNum" sz="quarter" idx="12"/>
          </p:nvPr>
        </p:nvSpPr>
        <p:spPr>
          <a:xfrm rot="60000">
            <a:off x="7562089" y="5900026"/>
            <a:ext cx="554023" cy="365125"/>
          </a:xfrm>
        </p:spPr>
        <p:txBody>
          <a:bodyPr/>
          <a:lstStyle/>
          <a:p>
            <a:fld id="{8BC1A5D7-2598-403A-BF72-896509427E5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84F306FE-9723-4335-A63D-32C7B66EBBE0}" type="datetimeFigureOut">
              <a:rPr lang="en-US" smtClean="0"/>
              <a:t>10/13/2011</a:t>
            </a:fld>
            <a:endParaRPr lang="en-US"/>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8BC1A5D7-2598-403A-BF72-896509427E5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LOTS 8: Nuclear Changes</a:t>
            </a:r>
            <a:endParaRPr lang="en-US" dirty="0"/>
          </a:p>
        </p:txBody>
      </p:sp>
      <p:sp>
        <p:nvSpPr>
          <p:cNvPr id="3" name="Subtitle 2"/>
          <p:cNvSpPr>
            <a:spLocks noGrp="1"/>
          </p:cNvSpPr>
          <p:nvPr>
            <p:ph type="subTitle" idx="1"/>
          </p:nvPr>
        </p:nvSpPr>
        <p:spPr/>
        <p:txBody>
          <a:bodyPr/>
          <a:lstStyle/>
          <a:p>
            <a:r>
              <a:rPr lang="en-US" dirty="0" smtClean="0"/>
              <a:t>Mr. P, Physical Science</a:t>
            </a:r>
            <a:endParaRPr lang="en-US" dirty="0"/>
          </a:p>
        </p:txBody>
      </p:sp>
    </p:spTree>
    <p:extLst>
      <p:ext uri="{BB962C8B-B14F-4D97-AF65-F5344CB8AC3E}">
        <p14:creationId xmlns:p14="http://schemas.microsoft.com/office/powerpoint/2010/main" val="22183319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Gamma Radiation</a:t>
            </a:r>
            <a:endParaRPr lang="en-US" dirty="0"/>
          </a:p>
        </p:txBody>
      </p:sp>
      <p:sp>
        <p:nvSpPr>
          <p:cNvPr id="3" name="Content Placeholder 2"/>
          <p:cNvSpPr>
            <a:spLocks noGrp="1"/>
          </p:cNvSpPr>
          <p:nvPr>
            <p:ph idx="1"/>
          </p:nvPr>
        </p:nvSpPr>
        <p:spPr/>
        <p:txBody>
          <a:bodyPr>
            <a:normAutofit fontScale="92500" lnSpcReduction="10000"/>
          </a:bodyPr>
          <a:lstStyle/>
          <a:p>
            <a:pPr marL="0" lvl="0" indent="0">
              <a:buNone/>
            </a:pPr>
            <a:r>
              <a:rPr lang="en-US" sz="4400" dirty="0"/>
              <a:t>High-level </a:t>
            </a:r>
            <a:r>
              <a:rPr lang="en-US" sz="4400" dirty="0" smtClean="0"/>
              <a:t>(dangerous) </a:t>
            </a:r>
            <a:r>
              <a:rPr lang="en-US" sz="4400" dirty="0"/>
              <a:t>radiation given off by radioactive nuclei that changes the energy level of the isotope and </a:t>
            </a:r>
            <a:r>
              <a:rPr lang="en-US" sz="4400" u="sng" dirty="0"/>
              <a:t>not</a:t>
            </a:r>
            <a:r>
              <a:rPr lang="en-US" sz="4400" i="1" u="sng" dirty="0"/>
              <a:t> </a:t>
            </a:r>
            <a:r>
              <a:rPr lang="en-US" sz="4400" dirty="0"/>
              <a:t>its mass</a:t>
            </a:r>
          </a:p>
          <a:p>
            <a:pPr marL="0" indent="0">
              <a:buNone/>
            </a:pPr>
            <a:endParaRPr lang="en-US" dirty="0"/>
          </a:p>
        </p:txBody>
      </p:sp>
    </p:spTree>
    <p:extLst>
      <p:ext uri="{BB962C8B-B14F-4D97-AF65-F5344CB8AC3E}">
        <p14:creationId xmlns:p14="http://schemas.microsoft.com/office/powerpoint/2010/main" val="41963133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γ</a:t>
            </a:r>
            <a:endParaRPr lang="en-US" dirty="0"/>
          </a:p>
        </p:txBody>
      </p:sp>
      <p:sp>
        <p:nvSpPr>
          <p:cNvPr id="3" name="Content Placeholder 2"/>
          <p:cNvSpPr>
            <a:spLocks noGrp="1"/>
          </p:cNvSpPr>
          <p:nvPr>
            <p:ph idx="1"/>
          </p:nvPr>
        </p:nvSpPr>
        <p:spPr/>
        <p:txBody>
          <a:bodyPr>
            <a:normAutofit/>
          </a:bodyPr>
          <a:lstStyle/>
          <a:p>
            <a:pPr marL="0" indent="0">
              <a:buNone/>
            </a:pPr>
            <a:r>
              <a:rPr lang="en-US" sz="4000" dirty="0" smtClean="0"/>
              <a:t>Symbol meaning “gamma radiation”</a:t>
            </a:r>
            <a:endParaRPr lang="en-US" sz="4000" dirty="0"/>
          </a:p>
        </p:txBody>
      </p:sp>
    </p:spTree>
    <p:extLst>
      <p:ext uri="{BB962C8B-B14F-4D97-AF65-F5344CB8AC3E}">
        <p14:creationId xmlns:p14="http://schemas.microsoft.com/office/powerpoint/2010/main" val="36606248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Half-life</a:t>
            </a:r>
            <a:endParaRPr lang="en-US" dirty="0"/>
          </a:p>
        </p:txBody>
      </p:sp>
      <p:sp>
        <p:nvSpPr>
          <p:cNvPr id="3" name="Content Placeholder 2"/>
          <p:cNvSpPr>
            <a:spLocks noGrp="1"/>
          </p:cNvSpPr>
          <p:nvPr>
            <p:ph idx="1"/>
          </p:nvPr>
        </p:nvSpPr>
        <p:spPr/>
        <p:txBody>
          <a:bodyPr/>
          <a:lstStyle/>
          <a:p>
            <a:pPr marL="0" lvl="0" indent="0">
              <a:buNone/>
            </a:pPr>
            <a:r>
              <a:rPr lang="en-US" sz="4400" dirty="0"/>
              <a:t>The amount of time it takes for half of a sample of unstable isotopes to decay</a:t>
            </a:r>
          </a:p>
          <a:p>
            <a:pPr marL="0" indent="0">
              <a:buNone/>
            </a:pPr>
            <a:endParaRPr lang="en-US" dirty="0"/>
          </a:p>
        </p:txBody>
      </p:sp>
    </p:spTree>
    <p:extLst>
      <p:ext uri="{BB962C8B-B14F-4D97-AF65-F5344CB8AC3E}">
        <p14:creationId xmlns:p14="http://schemas.microsoft.com/office/powerpoint/2010/main" val="9306302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Hyphen Notation</a:t>
            </a:r>
            <a:endParaRPr lang="en-US" dirty="0"/>
          </a:p>
        </p:txBody>
      </p:sp>
      <p:sp>
        <p:nvSpPr>
          <p:cNvPr id="3" name="Content Placeholder 2"/>
          <p:cNvSpPr>
            <a:spLocks noGrp="1"/>
          </p:cNvSpPr>
          <p:nvPr>
            <p:ph idx="1"/>
          </p:nvPr>
        </p:nvSpPr>
        <p:spPr/>
        <p:txBody>
          <a:bodyPr>
            <a:normAutofit/>
          </a:bodyPr>
          <a:lstStyle/>
          <a:p>
            <a:pPr marL="0" indent="0">
              <a:buNone/>
            </a:pPr>
            <a:r>
              <a:rPr lang="en-US" sz="4400" dirty="0"/>
              <a:t>Expression of an isotope that shows the name and mass number, separated by a hyphen</a:t>
            </a:r>
          </a:p>
        </p:txBody>
      </p:sp>
    </p:spTree>
    <p:extLst>
      <p:ext uri="{BB962C8B-B14F-4D97-AF65-F5344CB8AC3E}">
        <p14:creationId xmlns:p14="http://schemas.microsoft.com/office/powerpoint/2010/main" val="26308559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Neutron Emission</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sz="4000" dirty="0"/>
              <a:t>This occurs during fission and fusion; a neutron is given off from the reaction and is able to affect other isotopes when it combines with a nucleus to increase its mass by 1 </a:t>
            </a:r>
            <a:r>
              <a:rPr lang="en-US" sz="4000" dirty="0" err="1"/>
              <a:t>amu</a:t>
            </a:r>
            <a:endParaRPr lang="en-US" sz="4000" dirty="0"/>
          </a:p>
        </p:txBody>
      </p:sp>
    </p:spTree>
    <p:extLst>
      <p:ext uri="{BB962C8B-B14F-4D97-AF65-F5344CB8AC3E}">
        <p14:creationId xmlns:p14="http://schemas.microsoft.com/office/powerpoint/2010/main" val="28902588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Nuclear Decay</a:t>
            </a:r>
            <a:endParaRPr lang="en-US" dirty="0"/>
          </a:p>
        </p:txBody>
      </p:sp>
      <p:sp>
        <p:nvSpPr>
          <p:cNvPr id="3" name="Content Placeholder 2"/>
          <p:cNvSpPr>
            <a:spLocks noGrp="1"/>
          </p:cNvSpPr>
          <p:nvPr>
            <p:ph idx="1"/>
          </p:nvPr>
        </p:nvSpPr>
        <p:spPr/>
        <p:txBody>
          <a:bodyPr>
            <a:normAutofit/>
          </a:bodyPr>
          <a:lstStyle/>
          <a:p>
            <a:pPr marL="0" indent="0">
              <a:buNone/>
            </a:pPr>
            <a:r>
              <a:rPr lang="en-US" sz="5400" dirty="0"/>
              <a:t>Process the nucleus undergoes by giving off radiation in order to become stable</a:t>
            </a:r>
          </a:p>
        </p:txBody>
      </p:sp>
    </p:spTree>
    <p:extLst>
      <p:ext uri="{BB962C8B-B14F-4D97-AF65-F5344CB8AC3E}">
        <p14:creationId xmlns:p14="http://schemas.microsoft.com/office/powerpoint/2010/main" val="38918684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Nuclear Radiation</a:t>
            </a:r>
            <a:endParaRPr lang="en-US" dirty="0"/>
          </a:p>
        </p:txBody>
      </p:sp>
      <p:sp>
        <p:nvSpPr>
          <p:cNvPr id="3" name="Content Placeholder 2"/>
          <p:cNvSpPr>
            <a:spLocks noGrp="1"/>
          </p:cNvSpPr>
          <p:nvPr>
            <p:ph idx="1"/>
          </p:nvPr>
        </p:nvSpPr>
        <p:spPr/>
        <p:txBody>
          <a:bodyPr>
            <a:normAutofit/>
          </a:bodyPr>
          <a:lstStyle/>
          <a:p>
            <a:pPr marL="0" indent="0">
              <a:buNone/>
            </a:pPr>
            <a:r>
              <a:rPr lang="en-US" sz="4400" dirty="0"/>
              <a:t>Term describing all the particles and energy emitted during nuclear decay, fission, or fusion</a:t>
            </a:r>
          </a:p>
        </p:txBody>
      </p:sp>
    </p:spTree>
    <p:extLst>
      <p:ext uri="{BB962C8B-B14F-4D97-AF65-F5344CB8AC3E}">
        <p14:creationId xmlns:p14="http://schemas.microsoft.com/office/powerpoint/2010/main" val="35261774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Nuclear Symbol</a:t>
            </a:r>
            <a:endParaRPr lang="en-US" dirty="0"/>
          </a:p>
        </p:txBody>
      </p:sp>
      <p:sp>
        <p:nvSpPr>
          <p:cNvPr id="3" name="Content Placeholder 2"/>
          <p:cNvSpPr>
            <a:spLocks noGrp="1"/>
          </p:cNvSpPr>
          <p:nvPr>
            <p:ph idx="1"/>
          </p:nvPr>
        </p:nvSpPr>
        <p:spPr/>
        <p:txBody>
          <a:bodyPr>
            <a:normAutofit fontScale="92500" lnSpcReduction="10000"/>
          </a:bodyPr>
          <a:lstStyle/>
          <a:p>
            <a:pPr marL="0" lvl="0" indent="0">
              <a:buNone/>
            </a:pPr>
            <a:r>
              <a:rPr lang="en-US" sz="4400" dirty="0"/>
              <a:t>Expression of an isotope that shows the mass number (top left), the atomic number (bottom left), and the element’s chemical symbol</a:t>
            </a:r>
          </a:p>
          <a:p>
            <a:pPr marL="0" indent="0">
              <a:buNone/>
            </a:pPr>
            <a:endParaRPr lang="en-US" dirty="0"/>
          </a:p>
        </p:txBody>
      </p:sp>
    </p:spTree>
    <p:extLst>
      <p:ext uri="{BB962C8B-B14F-4D97-AF65-F5344CB8AC3E}">
        <p14:creationId xmlns:p14="http://schemas.microsoft.com/office/powerpoint/2010/main" val="27263969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Nuclear Waste</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sz="4000" dirty="0"/>
              <a:t>Radioactive isotopes left over after fission that cannot be broken down to release any more energy; this give off nuclear radiation and is very hazardous to organisms</a:t>
            </a:r>
          </a:p>
        </p:txBody>
      </p:sp>
    </p:spTree>
    <p:extLst>
      <p:ext uri="{BB962C8B-B14F-4D97-AF65-F5344CB8AC3E}">
        <p14:creationId xmlns:p14="http://schemas.microsoft.com/office/powerpoint/2010/main" val="24601593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Radioactivity</a:t>
            </a:r>
            <a:endParaRPr lang="en-US" dirty="0"/>
          </a:p>
        </p:txBody>
      </p:sp>
      <p:sp>
        <p:nvSpPr>
          <p:cNvPr id="3" name="Content Placeholder 2"/>
          <p:cNvSpPr>
            <a:spLocks noGrp="1"/>
          </p:cNvSpPr>
          <p:nvPr>
            <p:ph idx="1"/>
          </p:nvPr>
        </p:nvSpPr>
        <p:spPr/>
        <p:txBody>
          <a:bodyPr>
            <a:normAutofit/>
          </a:bodyPr>
          <a:lstStyle/>
          <a:p>
            <a:pPr marL="0" indent="0">
              <a:buNone/>
            </a:pPr>
            <a:r>
              <a:rPr lang="en-US" sz="4800" dirty="0"/>
              <a:t>Tendency of unstable nuclei to break down in order to become stable</a:t>
            </a:r>
          </a:p>
        </p:txBody>
      </p:sp>
    </p:spTree>
    <p:extLst>
      <p:ext uri="{BB962C8B-B14F-4D97-AF65-F5344CB8AC3E}">
        <p14:creationId xmlns:p14="http://schemas.microsoft.com/office/powerpoint/2010/main" val="34568968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Alpha Particle</a:t>
            </a:r>
            <a:endParaRPr lang="en-US" dirty="0"/>
          </a:p>
        </p:txBody>
      </p:sp>
      <p:sp>
        <p:nvSpPr>
          <p:cNvPr id="3" name="Content Placeholder 2"/>
          <p:cNvSpPr>
            <a:spLocks noGrp="1"/>
          </p:cNvSpPr>
          <p:nvPr>
            <p:ph idx="1"/>
          </p:nvPr>
        </p:nvSpPr>
        <p:spPr/>
        <p:txBody>
          <a:bodyPr>
            <a:normAutofit fontScale="92500" lnSpcReduction="20000"/>
          </a:bodyPr>
          <a:lstStyle/>
          <a:p>
            <a:pPr marL="0" lvl="0" indent="0">
              <a:buNone/>
            </a:pPr>
            <a:r>
              <a:rPr lang="en-US" sz="4800" dirty="0"/>
              <a:t>Largest radioactive particle emitted during nuclear decay; it is positively charged and is also represented as a helium nucleus, </a:t>
            </a:r>
            <a:r>
              <a:rPr lang="en-US" sz="4800" baseline="30000" dirty="0"/>
              <a:t>4</a:t>
            </a:r>
            <a:r>
              <a:rPr lang="en-US" sz="4800" dirty="0"/>
              <a:t>He</a:t>
            </a:r>
          </a:p>
          <a:p>
            <a:pPr marL="0" indent="0">
              <a:buNone/>
            </a:pPr>
            <a:endParaRPr lang="en-US" dirty="0"/>
          </a:p>
        </p:txBody>
      </p:sp>
    </p:spTree>
    <p:extLst>
      <p:ext uri="{BB962C8B-B14F-4D97-AF65-F5344CB8AC3E}">
        <p14:creationId xmlns:p14="http://schemas.microsoft.com/office/powerpoint/2010/main" val="802028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Stable Nucleus</a:t>
            </a:r>
            <a:endParaRPr lang="en-US" dirty="0"/>
          </a:p>
        </p:txBody>
      </p:sp>
      <p:sp>
        <p:nvSpPr>
          <p:cNvPr id="3" name="Content Placeholder 2"/>
          <p:cNvSpPr>
            <a:spLocks noGrp="1"/>
          </p:cNvSpPr>
          <p:nvPr>
            <p:ph idx="1"/>
          </p:nvPr>
        </p:nvSpPr>
        <p:spPr/>
        <p:txBody>
          <a:bodyPr>
            <a:normAutofit lnSpcReduction="10000"/>
          </a:bodyPr>
          <a:lstStyle/>
          <a:p>
            <a:pPr marL="0" lvl="0" indent="0">
              <a:buNone/>
            </a:pPr>
            <a:r>
              <a:rPr lang="en-US" sz="4800" dirty="0"/>
              <a:t>A nucleus that does not decay because it has the proper proportions of protons and neutrons</a:t>
            </a:r>
          </a:p>
          <a:p>
            <a:pPr marL="0" indent="0">
              <a:buNone/>
            </a:pPr>
            <a:endParaRPr lang="en-US" dirty="0"/>
          </a:p>
        </p:txBody>
      </p:sp>
    </p:spTree>
    <p:extLst>
      <p:ext uri="{BB962C8B-B14F-4D97-AF65-F5344CB8AC3E}">
        <p14:creationId xmlns:p14="http://schemas.microsoft.com/office/powerpoint/2010/main" val="6597276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Unstable Nucleus</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sz="4000" dirty="0"/>
              <a:t>A nucleus that has too much mass as compared to the average atomic mass of the “healthy” isotope, usually found on the Periodic table; usually heavier than lead, </a:t>
            </a:r>
            <a:r>
              <a:rPr lang="en-US" sz="4000" dirty="0" err="1"/>
              <a:t>Pb</a:t>
            </a:r>
            <a:endParaRPr lang="en-US" sz="4000" dirty="0"/>
          </a:p>
        </p:txBody>
      </p:sp>
    </p:spTree>
    <p:extLst>
      <p:ext uri="{BB962C8B-B14F-4D97-AF65-F5344CB8AC3E}">
        <p14:creationId xmlns:p14="http://schemas.microsoft.com/office/powerpoint/2010/main" val="37608645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α</a:t>
            </a:r>
            <a:endParaRPr lang="en-US" dirty="0"/>
          </a:p>
        </p:txBody>
      </p:sp>
      <p:sp>
        <p:nvSpPr>
          <p:cNvPr id="3" name="Content Placeholder 2"/>
          <p:cNvSpPr>
            <a:spLocks noGrp="1"/>
          </p:cNvSpPr>
          <p:nvPr>
            <p:ph idx="1"/>
          </p:nvPr>
        </p:nvSpPr>
        <p:spPr/>
        <p:txBody>
          <a:bodyPr>
            <a:normAutofit/>
          </a:bodyPr>
          <a:lstStyle/>
          <a:p>
            <a:pPr marL="0" indent="0">
              <a:buNone/>
            </a:pPr>
            <a:r>
              <a:rPr lang="en-US" sz="4400" dirty="0" smtClean="0"/>
              <a:t>Symbol meaning “alpha particle”</a:t>
            </a:r>
            <a:endParaRPr lang="en-US" sz="4400" dirty="0"/>
          </a:p>
        </p:txBody>
      </p:sp>
    </p:spTree>
    <p:extLst>
      <p:ext uri="{BB962C8B-B14F-4D97-AF65-F5344CB8AC3E}">
        <p14:creationId xmlns:p14="http://schemas.microsoft.com/office/powerpoint/2010/main" val="848931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Average Atomic Mass</a:t>
            </a:r>
            <a:endParaRPr lang="en-US" dirty="0"/>
          </a:p>
        </p:txBody>
      </p:sp>
      <p:sp>
        <p:nvSpPr>
          <p:cNvPr id="3" name="Content Placeholder 2"/>
          <p:cNvSpPr>
            <a:spLocks noGrp="1"/>
          </p:cNvSpPr>
          <p:nvPr>
            <p:ph idx="1"/>
          </p:nvPr>
        </p:nvSpPr>
        <p:spPr/>
        <p:txBody>
          <a:bodyPr>
            <a:normAutofit fontScale="92500" lnSpcReduction="20000"/>
          </a:bodyPr>
          <a:lstStyle/>
          <a:p>
            <a:pPr marL="0" lvl="0" indent="0">
              <a:buNone/>
            </a:pPr>
            <a:r>
              <a:rPr lang="en-US" sz="4000" dirty="0"/>
              <a:t>Mean mass of the most stable isotopes for an element that is often rounded, then the number of protons is subtracted from it to find the number of neutrons in that atom</a:t>
            </a:r>
          </a:p>
          <a:p>
            <a:pPr marL="0" indent="0">
              <a:buNone/>
            </a:pPr>
            <a:endParaRPr lang="en-US" dirty="0"/>
          </a:p>
        </p:txBody>
      </p:sp>
    </p:spTree>
    <p:extLst>
      <p:ext uri="{BB962C8B-B14F-4D97-AF65-F5344CB8AC3E}">
        <p14:creationId xmlns:p14="http://schemas.microsoft.com/office/powerpoint/2010/main" val="1682729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Beta Particle</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sz="4000" dirty="0"/>
              <a:t>Smallest radioactive particle emitted during nuclear decay; is it negatively charged because a neutron is broken into a proton, which stays in the nucleus, and electron, which leaves</a:t>
            </a:r>
          </a:p>
        </p:txBody>
      </p:sp>
    </p:spTree>
    <p:extLst>
      <p:ext uri="{BB962C8B-B14F-4D97-AF65-F5344CB8AC3E}">
        <p14:creationId xmlns:p14="http://schemas.microsoft.com/office/powerpoint/2010/main" val="2049670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β</a:t>
            </a:r>
            <a:endParaRPr lang="en-US" dirty="0"/>
          </a:p>
        </p:txBody>
      </p:sp>
      <p:sp>
        <p:nvSpPr>
          <p:cNvPr id="3" name="Content Placeholder 2"/>
          <p:cNvSpPr>
            <a:spLocks noGrp="1"/>
          </p:cNvSpPr>
          <p:nvPr>
            <p:ph idx="1"/>
          </p:nvPr>
        </p:nvSpPr>
        <p:spPr/>
        <p:txBody>
          <a:bodyPr>
            <a:normAutofit/>
          </a:bodyPr>
          <a:lstStyle/>
          <a:p>
            <a:pPr marL="0" indent="0">
              <a:buNone/>
            </a:pPr>
            <a:r>
              <a:rPr lang="en-US" sz="4400" dirty="0" smtClean="0"/>
              <a:t>Symbol meaning “beta particle”</a:t>
            </a:r>
            <a:endParaRPr lang="en-US" sz="4400" dirty="0"/>
          </a:p>
        </p:txBody>
      </p:sp>
    </p:spTree>
    <p:extLst>
      <p:ext uri="{BB962C8B-B14F-4D97-AF65-F5344CB8AC3E}">
        <p14:creationId xmlns:p14="http://schemas.microsoft.com/office/powerpoint/2010/main" val="14669756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Emit</a:t>
            </a:r>
            <a:endParaRPr lang="en-US" dirty="0"/>
          </a:p>
        </p:txBody>
      </p:sp>
      <p:sp>
        <p:nvSpPr>
          <p:cNvPr id="3" name="Content Placeholder 2"/>
          <p:cNvSpPr>
            <a:spLocks noGrp="1"/>
          </p:cNvSpPr>
          <p:nvPr>
            <p:ph idx="1"/>
          </p:nvPr>
        </p:nvSpPr>
        <p:spPr/>
        <p:txBody>
          <a:bodyPr>
            <a:normAutofit/>
          </a:bodyPr>
          <a:lstStyle/>
          <a:p>
            <a:pPr marL="0" indent="0">
              <a:buNone/>
            </a:pPr>
            <a:r>
              <a:rPr lang="en-US" sz="4400" dirty="0"/>
              <a:t>To give off; unstable nuclei do this in order to try and become stable</a:t>
            </a:r>
          </a:p>
        </p:txBody>
      </p:sp>
    </p:spTree>
    <p:extLst>
      <p:ext uri="{BB962C8B-B14F-4D97-AF65-F5344CB8AC3E}">
        <p14:creationId xmlns:p14="http://schemas.microsoft.com/office/powerpoint/2010/main" val="19286818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Fission</a:t>
            </a:r>
            <a:endParaRPr lang="en-US" dirty="0"/>
          </a:p>
        </p:txBody>
      </p:sp>
      <p:sp>
        <p:nvSpPr>
          <p:cNvPr id="3" name="Content Placeholder 2"/>
          <p:cNvSpPr>
            <a:spLocks noGrp="1"/>
          </p:cNvSpPr>
          <p:nvPr>
            <p:ph idx="1"/>
          </p:nvPr>
        </p:nvSpPr>
        <p:spPr/>
        <p:txBody>
          <a:bodyPr>
            <a:normAutofit fontScale="85000" lnSpcReduction="10000"/>
          </a:bodyPr>
          <a:lstStyle/>
          <a:p>
            <a:pPr marL="0" lvl="0" indent="0">
              <a:buNone/>
            </a:pPr>
            <a:r>
              <a:rPr lang="en-US" sz="4000" dirty="0"/>
              <a:t>Process of forcing one large, usually unstable, nucleus to break apart in order to release energy; this can result in a chain reaction, giving off massive amounts of energy and leaving behind radioactive nuclear waste</a:t>
            </a:r>
          </a:p>
          <a:p>
            <a:pPr marL="0" indent="0">
              <a:buNone/>
            </a:pPr>
            <a:endParaRPr lang="en-US" dirty="0"/>
          </a:p>
        </p:txBody>
      </p:sp>
    </p:spTree>
    <p:extLst>
      <p:ext uri="{BB962C8B-B14F-4D97-AF65-F5344CB8AC3E}">
        <p14:creationId xmlns:p14="http://schemas.microsoft.com/office/powerpoint/2010/main" val="18396861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Fusion</a:t>
            </a:r>
            <a:endParaRPr lang="en-US" dirty="0"/>
          </a:p>
        </p:txBody>
      </p:sp>
      <p:sp>
        <p:nvSpPr>
          <p:cNvPr id="3" name="Content Placeholder 2"/>
          <p:cNvSpPr>
            <a:spLocks noGrp="1"/>
          </p:cNvSpPr>
          <p:nvPr>
            <p:ph idx="1"/>
          </p:nvPr>
        </p:nvSpPr>
        <p:spPr/>
        <p:txBody>
          <a:bodyPr>
            <a:normAutofit/>
          </a:bodyPr>
          <a:lstStyle/>
          <a:p>
            <a:pPr marL="0" indent="0">
              <a:buNone/>
            </a:pPr>
            <a:r>
              <a:rPr lang="en-US" sz="4400" dirty="0"/>
              <a:t>Process of forcing two smaller nuclei to combine into one larger nucleus, which releases energy</a:t>
            </a:r>
          </a:p>
        </p:txBody>
      </p:sp>
    </p:spTree>
    <p:extLst>
      <p:ext uri="{BB962C8B-B14F-4D97-AF65-F5344CB8AC3E}">
        <p14:creationId xmlns:p14="http://schemas.microsoft.com/office/powerpoint/2010/main" val="126140109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18</TotalTime>
  <Words>452</Words>
  <Application>Microsoft Office PowerPoint</Application>
  <PresentationFormat>On-screen Show (4:3)</PresentationFormat>
  <Paragraphs>42</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Pushpin</vt:lpstr>
      <vt:lpstr>LOTS 8: Nuclear Changes</vt:lpstr>
      <vt:lpstr>Alpha Particle</vt:lpstr>
      <vt:lpstr>α</vt:lpstr>
      <vt:lpstr>Average Atomic Mass</vt:lpstr>
      <vt:lpstr>Beta Particle</vt:lpstr>
      <vt:lpstr>β</vt:lpstr>
      <vt:lpstr>Emit</vt:lpstr>
      <vt:lpstr>Fission</vt:lpstr>
      <vt:lpstr>Fusion</vt:lpstr>
      <vt:lpstr>Gamma Radiation</vt:lpstr>
      <vt:lpstr>γ</vt:lpstr>
      <vt:lpstr>Half-life</vt:lpstr>
      <vt:lpstr>Hyphen Notation</vt:lpstr>
      <vt:lpstr>Neutron Emission</vt:lpstr>
      <vt:lpstr>Nuclear Decay</vt:lpstr>
      <vt:lpstr>Nuclear Radiation</vt:lpstr>
      <vt:lpstr>Nuclear Symbol</vt:lpstr>
      <vt:lpstr>Nuclear Waste</vt:lpstr>
      <vt:lpstr>Radioactivity</vt:lpstr>
      <vt:lpstr>Stable Nucleus</vt:lpstr>
      <vt:lpstr>Unstable Nucleus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LOTS 8: Nuclear Reactions</dc:title>
  <dc:creator>vci</dc:creator>
  <cp:lastModifiedBy>vci</cp:lastModifiedBy>
  <cp:revision>2</cp:revision>
  <dcterms:created xsi:type="dcterms:W3CDTF">2011-10-13T14:06:34Z</dcterms:created>
  <dcterms:modified xsi:type="dcterms:W3CDTF">2011-10-13T14:25:33Z</dcterms:modified>
</cp:coreProperties>
</file>